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70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D9D0-EAAD-40BD-9446-F65DE16213D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4DD1F-10F7-468E-BB3E-308C9122C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4A816-1212-436A-9413-25BB9D2AAEFA}" type="slidenum">
              <a:rPr lang="en-US"/>
              <a:pPr/>
              <a:t>1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A64AD-20E7-497C-BFE9-0A21D89D85F3}" type="slidenum">
              <a:rPr lang="en-US"/>
              <a:pPr/>
              <a:t>12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8669F-049D-480C-98E6-2887B35C798E}" type="slidenum">
              <a:rPr lang="en-US"/>
              <a:pPr/>
              <a:t>13</a:t>
            </a:fld>
            <a:endParaRPr lang="en-US"/>
          </a:p>
        </p:txBody>
      </p:sp>
      <p:sp>
        <p:nvSpPr>
          <p:cNvPr id="192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70387-E1C9-4CAA-AA83-9FD92D8A3067}" type="slidenum">
              <a:rPr lang="en-US"/>
              <a:pPr/>
              <a:t>2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6835B-4525-4E03-8EB0-E0A067D74D00}" type="slidenum">
              <a:rPr lang="en-US"/>
              <a:pPr/>
              <a:t>3</a:t>
            </a:fld>
            <a:endParaRPr lang="en-US"/>
          </a:p>
        </p:txBody>
      </p:sp>
      <p:sp>
        <p:nvSpPr>
          <p:cNvPr id="230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9DC65-B6D5-43A7-964F-D0C06929C6FA}" type="slidenum">
              <a:rPr lang="en-US"/>
              <a:pPr/>
              <a:t>4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157C7-3C16-4471-987B-BF3F2054BB60}" type="slidenum">
              <a:rPr lang="en-US"/>
              <a:pPr/>
              <a:t>5</a:t>
            </a:fld>
            <a:endParaRPr lang="en-US"/>
          </a:p>
        </p:txBody>
      </p:sp>
      <p:sp>
        <p:nvSpPr>
          <p:cNvPr id="2242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DB32A-92F8-45C0-BD19-EFA1D0F9C212}" type="slidenum">
              <a:rPr lang="en-US"/>
              <a:pPr/>
              <a:t>6</a:t>
            </a:fld>
            <a:endParaRPr lang="en-US"/>
          </a:p>
        </p:txBody>
      </p:sp>
      <p:sp>
        <p:nvSpPr>
          <p:cNvPr id="226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07CB-D5D4-42C2-B2B1-5BA6DECB2E80}" type="slidenum">
              <a:rPr lang="en-US"/>
              <a:pPr/>
              <a:t>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63465-3B29-4066-AB6E-85FB371DAA95}" type="slidenum">
              <a:rPr lang="en-US"/>
              <a:pPr/>
              <a:t>10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930A7-DF61-4C13-A8C3-712198A9C5E5}" type="slidenum">
              <a:rPr lang="en-US"/>
              <a:pPr/>
              <a:t>11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BCC0C-CE4A-4B42-B378-345B0F512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49325" y="204788"/>
            <a:ext cx="7256463" cy="1143000"/>
          </a:xfrm>
        </p:spPr>
        <p:txBody>
          <a:bodyPr>
            <a:normAutofit fontScale="90000"/>
          </a:bodyPr>
          <a:lstStyle/>
          <a:p>
            <a:r>
              <a:rPr lang="en-US" sz="4000" b="0">
                <a:solidFill>
                  <a:srgbClr val="959595"/>
                </a:solidFill>
                <a:effectLst/>
              </a:rPr>
              <a:t>Introduction to GIS </a:t>
            </a:r>
            <a:br>
              <a:rPr lang="en-US" sz="4000" b="0">
                <a:solidFill>
                  <a:srgbClr val="959595"/>
                </a:solidFill>
                <a:effectLst/>
              </a:rPr>
            </a:br>
            <a:r>
              <a:rPr lang="en-US" sz="4000" b="0">
                <a:solidFill>
                  <a:srgbClr val="959595"/>
                </a:solidFill>
                <a:effectLst/>
              </a:rPr>
              <a:t>and ArcGIS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100263" y="2651125"/>
            <a:ext cx="4992687" cy="1554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 algn="ctr" eaLnBrk="1" hangingPunct="1">
              <a:buClr>
                <a:schemeClr val="folHlink"/>
              </a:buClr>
            </a:pPr>
            <a:r>
              <a:rPr lang="en-US" sz="3200">
                <a:solidFill>
                  <a:srgbClr val="3DD60B"/>
                </a:solidFill>
                <a:latin typeface="Century Gothic" pitchFamily="48" charset="0"/>
              </a:rPr>
              <a:t>How a GIS works</a:t>
            </a:r>
            <a:endParaRPr lang="en-US" sz="3200">
              <a:solidFill>
                <a:srgbClr val="959595"/>
              </a:solidFill>
              <a:latin typeface="Century Gothic" pitchFamily="48" charset="0"/>
            </a:endParaRPr>
          </a:p>
          <a:p>
            <a:pPr lvl="1" algn="ctr" eaLnBrk="1" hangingPunct="1">
              <a:buClr>
                <a:schemeClr val="folHlink"/>
              </a:buClr>
            </a:pPr>
            <a:endParaRPr lang="en-US" sz="3200">
              <a:solidFill>
                <a:srgbClr val="959595"/>
              </a:solidFill>
              <a:latin typeface="Century Gothic" pitchFamily="48" charset="0"/>
            </a:endParaRPr>
          </a:p>
          <a:p>
            <a:pPr lvl="1" algn="ctr" eaLnBrk="1" hangingPunct="1">
              <a:buClr>
                <a:schemeClr val="folHlink"/>
              </a:buClr>
            </a:pPr>
            <a:r>
              <a:rPr lang="en-US" sz="3200">
                <a:solidFill>
                  <a:srgbClr val="959595"/>
                </a:solidFill>
                <a:latin typeface="Century Gothic" pitchFamily="48" charset="0"/>
              </a:rPr>
              <a:t>Introduction to ArcGIS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959595"/>
                </a:solidFill>
                <a:effectLst/>
              </a:rPr>
              <a:t>Basic GIS Functions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3573463" y="1981200"/>
            <a:ext cx="1995487" cy="38242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500">
                <a:solidFill>
                  <a:srgbClr val="3DD60B"/>
                </a:solidFill>
                <a:latin typeface="Century Gothic" pitchFamily="48" charset="0"/>
              </a:rPr>
              <a:t>Capture</a:t>
            </a:r>
            <a:endParaRPr lang="en-US" sz="3500">
              <a:solidFill>
                <a:srgbClr val="959595"/>
              </a:solidFill>
              <a:latin typeface="Century Gothic" pitchFamily="4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500">
                <a:solidFill>
                  <a:srgbClr val="959595"/>
                </a:solidFill>
                <a:latin typeface="Century Gothic" pitchFamily="48" charset="0"/>
              </a:rPr>
              <a:t>Store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500">
                <a:solidFill>
                  <a:srgbClr val="0066CC"/>
                </a:solidFill>
                <a:latin typeface="Century Gothic" pitchFamily="48" charset="0"/>
              </a:rPr>
              <a:t>Query</a:t>
            </a:r>
            <a:endParaRPr lang="en-US" sz="3500">
              <a:solidFill>
                <a:srgbClr val="959595"/>
              </a:solidFill>
              <a:latin typeface="Century Gothic" pitchFamily="4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500">
                <a:solidFill>
                  <a:srgbClr val="959595"/>
                </a:solidFill>
                <a:latin typeface="Century Gothic" pitchFamily="48" charset="0"/>
              </a:rPr>
              <a:t>Analyze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500">
                <a:solidFill>
                  <a:srgbClr val="FF3300"/>
                </a:solidFill>
                <a:latin typeface="Century Gothic" pitchFamily="48" charset="0"/>
              </a:rPr>
              <a:t>Display</a:t>
            </a:r>
            <a:endParaRPr lang="en-US" sz="3500">
              <a:solidFill>
                <a:srgbClr val="959595"/>
              </a:solidFill>
              <a:latin typeface="Century Gothic" pitchFamily="4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500">
                <a:solidFill>
                  <a:srgbClr val="959595"/>
                </a:solidFill>
                <a:latin typeface="Century Gothic" pitchFamily="48" charset="0"/>
              </a:rPr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93675"/>
            <a:ext cx="8540750" cy="800100"/>
          </a:xfrm>
        </p:spPr>
        <p:txBody>
          <a:bodyPr/>
          <a:lstStyle/>
          <a:p>
            <a:r>
              <a:rPr lang="en-US" b="0">
                <a:solidFill>
                  <a:srgbClr val="A3A3A3"/>
                </a:solidFill>
                <a:effectLst/>
              </a:rPr>
              <a:t>Capturing data</a:t>
            </a:r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6361113" y="2320925"/>
            <a:ext cx="1863725" cy="481013"/>
          </a:xfrm>
          <a:prstGeom prst="ellipse">
            <a:avLst/>
          </a:prstGeom>
          <a:solidFill>
            <a:schemeClr val="accent1"/>
          </a:solidFill>
          <a:ln w="285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Paper maps</a:t>
            </a:r>
          </a:p>
        </p:txBody>
      </p:sp>
      <p:sp>
        <p:nvSpPr>
          <p:cNvPr id="179210" name="Oval 10"/>
          <p:cNvSpPr>
            <a:spLocks noChangeArrowheads="1"/>
          </p:cNvSpPr>
          <p:nvPr/>
        </p:nvSpPr>
        <p:spPr bwMode="auto">
          <a:xfrm>
            <a:off x="625475" y="2197100"/>
            <a:ext cx="2193925" cy="481013"/>
          </a:xfrm>
          <a:prstGeom prst="ellipse">
            <a:avLst/>
          </a:prstGeom>
          <a:solidFill>
            <a:srgbClr val="3CD911"/>
          </a:solidFill>
          <a:ln w="285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Digital images</a:t>
            </a:r>
          </a:p>
        </p:txBody>
      </p:sp>
      <p:sp>
        <p:nvSpPr>
          <p:cNvPr id="179211" name="Oval 11"/>
          <p:cNvSpPr>
            <a:spLocks noChangeArrowheads="1"/>
          </p:cNvSpPr>
          <p:nvPr/>
        </p:nvSpPr>
        <p:spPr bwMode="auto">
          <a:xfrm>
            <a:off x="6353175" y="4470400"/>
            <a:ext cx="1792288" cy="481013"/>
          </a:xfrm>
          <a:prstGeom prst="ellipse">
            <a:avLst/>
          </a:prstGeom>
          <a:solidFill>
            <a:schemeClr val="fol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GPS output</a:t>
            </a:r>
          </a:p>
        </p:txBody>
      </p:sp>
      <p:sp>
        <p:nvSpPr>
          <p:cNvPr id="179212" name="Oval 12"/>
          <p:cNvSpPr>
            <a:spLocks noChangeArrowheads="1"/>
          </p:cNvSpPr>
          <p:nvPr/>
        </p:nvSpPr>
        <p:spPr bwMode="auto">
          <a:xfrm>
            <a:off x="836613" y="5241925"/>
            <a:ext cx="2373312" cy="481013"/>
          </a:xfrm>
          <a:prstGeom prst="ellipse">
            <a:avLst/>
          </a:prstGeom>
          <a:solidFill>
            <a:srgbClr val="A3257B"/>
          </a:solidFill>
          <a:ln w="285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Coordinate lists</a:t>
            </a:r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5629275" y="2701925"/>
            <a:ext cx="67310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 flipH="1" flipV="1">
            <a:off x="5721350" y="4143375"/>
            <a:ext cx="619125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2844800" y="2582863"/>
            <a:ext cx="812800" cy="500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 flipV="1">
            <a:off x="3192463" y="4176713"/>
            <a:ext cx="706437" cy="998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18" name="Oval 18"/>
          <p:cNvSpPr>
            <a:spLocks noChangeArrowheads="1"/>
          </p:cNvSpPr>
          <p:nvPr/>
        </p:nvSpPr>
        <p:spPr bwMode="auto">
          <a:xfrm>
            <a:off x="3714750" y="2995613"/>
            <a:ext cx="2154238" cy="1258887"/>
          </a:xfrm>
          <a:prstGeom prst="ellipse">
            <a:avLst/>
          </a:prstGeom>
          <a:solidFill>
            <a:srgbClr val="FF3300"/>
          </a:solidFill>
          <a:ln w="285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/>
          </a:p>
          <a:p>
            <a:pPr algn="ctr"/>
            <a:r>
              <a:rPr lang="en-US"/>
              <a:t>GIS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09613"/>
          </a:xfrm>
        </p:spPr>
        <p:txBody>
          <a:bodyPr/>
          <a:lstStyle/>
          <a:p>
            <a:r>
              <a:rPr lang="en-US" b="0">
                <a:solidFill>
                  <a:schemeClr val="bg1"/>
                </a:solidFill>
                <a:effectLst/>
              </a:rPr>
              <a:t>Query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309563" y="4425950"/>
            <a:ext cx="3671887" cy="182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entury Gothic" pitchFamily="48" charset="0"/>
              </a:rPr>
              <a:t>Identifying features based on conditions</a:t>
            </a:r>
          </a:p>
          <a:p>
            <a:r>
              <a:rPr lang="en-US">
                <a:solidFill>
                  <a:srgbClr val="3CD911"/>
                </a:solidFill>
                <a:latin typeface="Century Gothic" pitchFamily="48" charset="0"/>
              </a:rPr>
              <a:t>Find all trees with DBH &gt; 35 cm</a:t>
            </a:r>
            <a:endParaRPr lang="en-US" sz="3200">
              <a:solidFill>
                <a:srgbClr val="A3A3A3"/>
              </a:solidFill>
              <a:latin typeface="Century Gothic" pitchFamily="48" charset="0"/>
            </a:endParaRPr>
          </a:p>
        </p:txBody>
      </p:sp>
      <p:pic>
        <p:nvPicPr>
          <p:cNvPr id="183308" name="Picture 12" descr="select"/>
          <p:cNvPicPr>
            <a:picLocks noChangeAspect="1" noChangeArrowheads="1"/>
          </p:cNvPicPr>
          <p:nvPr/>
        </p:nvPicPr>
        <p:blipFill>
          <a:blip r:embed="rId3" cstate="print"/>
          <a:srcRect l="7431" t="54445" r="45810"/>
          <a:stretch>
            <a:fillRect/>
          </a:stretch>
        </p:blipFill>
        <p:spPr bwMode="auto">
          <a:xfrm>
            <a:off x="3733800" y="2306638"/>
            <a:ext cx="4953000" cy="3187700"/>
          </a:xfrm>
          <a:prstGeom prst="rect">
            <a:avLst/>
          </a:prstGeom>
          <a:noFill/>
        </p:spPr>
      </p:pic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457200" y="1428750"/>
            <a:ext cx="4899025" cy="738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800">
                <a:solidFill>
                  <a:schemeClr val="bg1"/>
                </a:solidFill>
                <a:latin typeface="Century Gothic" pitchFamily="48" charset="0"/>
              </a:rPr>
              <a:t>Identifying specific features</a:t>
            </a:r>
            <a:endParaRPr lang="en-US" sz="2800">
              <a:solidFill>
                <a:srgbClr val="A3A3A3"/>
              </a:solidFill>
              <a:latin typeface="Century Gothic" pitchFamily="4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2000">
                <a:solidFill>
                  <a:srgbClr val="A3257B"/>
                </a:solidFill>
                <a:latin typeface="Century Gothic" pitchFamily="48" charset="0"/>
              </a:rPr>
              <a:t>Where is parcel No. 2945?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A3A3A3"/>
                </a:solidFill>
                <a:effectLst/>
              </a:rPr>
              <a:t>Display</a:t>
            </a:r>
          </a:p>
        </p:txBody>
      </p:sp>
      <p:sp>
        <p:nvSpPr>
          <p:cNvPr id="191493" name="Rectangle 1029"/>
          <p:cNvSpPr>
            <a:spLocks noChangeArrowheads="1"/>
          </p:cNvSpPr>
          <p:nvPr/>
        </p:nvSpPr>
        <p:spPr bwMode="auto">
          <a:xfrm>
            <a:off x="2859088" y="2449513"/>
            <a:ext cx="3424237" cy="195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600">
                <a:solidFill>
                  <a:srgbClr val="FF9933"/>
                </a:solidFill>
                <a:latin typeface="Century Gothic" pitchFamily="48" charset="0"/>
              </a:rPr>
              <a:t>Maps</a:t>
            </a:r>
            <a:endParaRPr lang="en-US" sz="3600">
              <a:solidFill>
                <a:srgbClr val="A3A3A3"/>
              </a:solidFill>
              <a:latin typeface="Century Gothic" pitchFamily="4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600">
                <a:solidFill>
                  <a:srgbClr val="3DD60B"/>
                </a:solidFill>
                <a:latin typeface="Century Gothic" pitchFamily="48" charset="0"/>
              </a:rPr>
              <a:t>Graphs</a:t>
            </a:r>
            <a:endParaRPr lang="en-US" sz="3600">
              <a:solidFill>
                <a:srgbClr val="A3A3A3"/>
              </a:solidFill>
              <a:latin typeface="Century Gothic" pitchFamily="4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600">
                <a:solidFill>
                  <a:srgbClr val="009999"/>
                </a:solidFill>
                <a:latin typeface="Century Gothic" pitchFamily="48" charset="0"/>
              </a:rPr>
              <a:t>Reports/Tables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b="0">
                <a:solidFill>
                  <a:srgbClr val="959595"/>
                </a:solidFill>
                <a:effectLst/>
              </a:rPr>
              <a:t>A GIS integrates five basic components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763963" y="4421188"/>
            <a:ext cx="8763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59595"/>
                </a:solidFill>
                <a:latin typeface="Arial" charset="0"/>
              </a:rPr>
              <a:t>data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4375150" y="2297113"/>
            <a:ext cx="1547813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959595"/>
                </a:solidFill>
                <a:latin typeface="Arial" charset="0"/>
              </a:rPr>
              <a:t>methods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1703388" y="2378075"/>
            <a:ext cx="152876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59595"/>
                </a:solidFill>
                <a:latin typeface="Arial" charset="0"/>
              </a:rPr>
              <a:t>software</a:t>
            </a: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7246938" y="5668963"/>
            <a:ext cx="1676400" cy="1019175"/>
            <a:chOff x="1872" y="3322"/>
            <a:chExt cx="1344" cy="817"/>
          </a:xfrm>
        </p:grpSpPr>
        <p:sp>
          <p:nvSpPr>
            <p:cNvPr id="17614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872" y="3322"/>
              <a:ext cx="1344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auto">
            <a:xfrm>
              <a:off x="1879" y="3359"/>
              <a:ext cx="1337" cy="780"/>
            </a:xfrm>
            <a:custGeom>
              <a:avLst/>
              <a:gdLst/>
              <a:ahLst/>
              <a:cxnLst>
                <a:cxn ang="0">
                  <a:pos x="1311" y="343"/>
                </a:cxn>
                <a:cxn ang="0">
                  <a:pos x="1275" y="274"/>
                </a:cxn>
                <a:cxn ang="0">
                  <a:pos x="1247" y="230"/>
                </a:cxn>
                <a:cxn ang="0">
                  <a:pos x="1218" y="210"/>
                </a:cxn>
                <a:cxn ang="0">
                  <a:pos x="1188" y="160"/>
                </a:cxn>
                <a:cxn ang="0">
                  <a:pos x="1197" y="101"/>
                </a:cxn>
                <a:cxn ang="0">
                  <a:pos x="1145" y="7"/>
                </a:cxn>
                <a:cxn ang="0">
                  <a:pos x="1055" y="26"/>
                </a:cxn>
                <a:cxn ang="0">
                  <a:pos x="1012" y="100"/>
                </a:cxn>
                <a:cxn ang="0">
                  <a:pos x="1013" y="169"/>
                </a:cxn>
                <a:cxn ang="0">
                  <a:pos x="1041" y="180"/>
                </a:cxn>
                <a:cxn ang="0">
                  <a:pos x="1065" y="211"/>
                </a:cxn>
                <a:cxn ang="0">
                  <a:pos x="1102" y="216"/>
                </a:cxn>
                <a:cxn ang="0">
                  <a:pos x="1094" y="270"/>
                </a:cxn>
                <a:cxn ang="0">
                  <a:pos x="1078" y="309"/>
                </a:cxn>
                <a:cxn ang="0">
                  <a:pos x="1037" y="330"/>
                </a:cxn>
                <a:cxn ang="0">
                  <a:pos x="1008" y="303"/>
                </a:cxn>
                <a:cxn ang="0">
                  <a:pos x="979" y="250"/>
                </a:cxn>
                <a:cxn ang="0">
                  <a:pos x="927" y="234"/>
                </a:cxn>
                <a:cxn ang="0">
                  <a:pos x="925" y="197"/>
                </a:cxn>
                <a:cxn ang="0">
                  <a:pos x="943" y="142"/>
                </a:cxn>
                <a:cxn ang="0">
                  <a:pos x="900" y="61"/>
                </a:cxn>
                <a:cxn ang="0">
                  <a:pos x="813" y="57"/>
                </a:cxn>
                <a:cxn ang="0">
                  <a:pos x="766" y="142"/>
                </a:cxn>
                <a:cxn ang="0">
                  <a:pos x="792" y="196"/>
                </a:cxn>
                <a:cxn ang="0">
                  <a:pos x="795" y="200"/>
                </a:cxn>
                <a:cxn ang="0">
                  <a:pos x="777" y="240"/>
                </a:cxn>
                <a:cxn ang="0">
                  <a:pos x="715" y="287"/>
                </a:cxn>
                <a:cxn ang="0">
                  <a:pos x="709" y="336"/>
                </a:cxn>
                <a:cxn ang="0">
                  <a:pos x="682" y="338"/>
                </a:cxn>
                <a:cxn ang="0">
                  <a:pos x="655" y="343"/>
                </a:cxn>
                <a:cxn ang="0">
                  <a:pos x="612" y="303"/>
                </a:cxn>
                <a:cxn ang="0">
                  <a:pos x="643" y="353"/>
                </a:cxn>
                <a:cxn ang="0">
                  <a:pos x="543" y="415"/>
                </a:cxn>
                <a:cxn ang="0">
                  <a:pos x="388" y="402"/>
                </a:cxn>
                <a:cxn ang="0">
                  <a:pos x="316" y="398"/>
                </a:cxn>
                <a:cxn ang="0">
                  <a:pos x="274" y="301"/>
                </a:cxn>
                <a:cxn ang="0">
                  <a:pos x="295" y="270"/>
                </a:cxn>
                <a:cxn ang="0">
                  <a:pos x="335" y="290"/>
                </a:cxn>
                <a:cxn ang="0">
                  <a:pos x="357" y="278"/>
                </a:cxn>
                <a:cxn ang="0">
                  <a:pos x="379" y="253"/>
                </a:cxn>
                <a:cxn ang="0">
                  <a:pos x="399" y="239"/>
                </a:cxn>
                <a:cxn ang="0">
                  <a:pos x="416" y="196"/>
                </a:cxn>
                <a:cxn ang="0">
                  <a:pos x="433" y="156"/>
                </a:cxn>
                <a:cxn ang="0">
                  <a:pos x="341" y="66"/>
                </a:cxn>
                <a:cxn ang="0">
                  <a:pos x="261" y="97"/>
                </a:cxn>
                <a:cxn ang="0">
                  <a:pos x="246" y="173"/>
                </a:cxn>
                <a:cxn ang="0">
                  <a:pos x="208" y="179"/>
                </a:cxn>
                <a:cxn ang="0">
                  <a:pos x="157" y="190"/>
                </a:cxn>
                <a:cxn ang="0">
                  <a:pos x="95" y="246"/>
                </a:cxn>
                <a:cxn ang="0">
                  <a:pos x="17" y="358"/>
                </a:cxn>
                <a:cxn ang="0">
                  <a:pos x="406" y="780"/>
                </a:cxn>
              </a:cxnLst>
              <a:rect l="0" t="0" r="r" b="b"/>
              <a:pathLst>
                <a:path w="1337" h="780">
                  <a:moveTo>
                    <a:pt x="1333" y="415"/>
                  </a:moveTo>
                  <a:lnTo>
                    <a:pt x="1330" y="400"/>
                  </a:lnTo>
                  <a:lnTo>
                    <a:pt x="1324" y="382"/>
                  </a:lnTo>
                  <a:lnTo>
                    <a:pt x="1318" y="363"/>
                  </a:lnTo>
                  <a:lnTo>
                    <a:pt x="1311" y="343"/>
                  </a:lnTo>
                  <a:lnTo>
                    <a:pt x="1302" y="324"/>
                  </a:lnTo>
                  <a:lnTo>
                    <a:pt x="1294" y="305"/>
                  </a:lnTo>
                  <a:lnTo>
                    <a:pt x="1286" y="287"/>
                  </a:lnTo>
                  <a:lnTo>
                    <a:pt x="1277" y="270"/>
                  </a:lnTo>
                  <a:lnTo>
                    <a:pt x="1275" y="274"/>
                  </a:lnTo>
                  <a:lnTo>
                    <a:pt x="1270" y="261"/>
                  </a:lnTo>
                  <a:lnTo>
                    <a:pt x="1265" y="250"/>
                  </a:lnTo>
                  <a:lnTo>
                    <a:pt x="1259" y="241"/>
                  </a:lnTo>
                  <a:lnTo>
                    <a:pt x="1255" y="235"/>
                  </a:lnTo>
                  <a:lnTo>
                    <a:pt x="1247" y="230"/>
                  </a:lnTo>
                  <a:lnTo>
                    <a:pt x="1241" y="228"/>
                  </a:lnTo>
                  <a:lnTo>
                    <a:pt x="1234" y="227"/>
                  </a:lnTo>
                  <a:lnTo>
                    <a:pt x="1226" y="228"/>
                  </a:lnTo>
                  <a:lnTo>
                    <a:pt x="1224" y="222"/>
                  </a:lnTo>
                  <a:lnTo>
                    <a:pt x="1218" y="210"/>
                  </a:lnTo>
                  <a:lnTo>
                    <a:pt x="1208" y="198"/>
                  </a:lnTo>
                  <a:lnTo>
                    <a:pt x="1195" y="193"/>
                  </a:lnTo>
                  <a:lnTo>
                    <a:pt x="1189" y="190"/>
                  </a:lnTo>
                  <a:lnTo>
                    <a:pt x="1186" y="178"/>
                  </a:lnTo>
                  <a:lnTo>
                    <a:pt x="1188" y="160"/>
                  </a:lnTo>
                  <a:lnTo>
                    <a:pt x="1192" y="141"/>
                  </a:lnTo>
                  <a:lnTo>
                    <a:pt x="1195" y="132"/>
                  </a:lnTo>
                  <a:lnTo>
                    <a:pt x="1197" y="123"/>
                  </a:lnTo>
                  <a:lnTo>
                    <a:pt x="1198" y="113"/>
                  </a:lnTo>
                  <a:lnTo>
                    <a:pt x="1197" y="101"/>
                  </a:lnTo>
                  <a:lnTo>
                    <a:pt x="1194" y="87"/>
                  </a:lnTo>
                  <a:lnTo>
                    <a:pt x="1188" y="70"/>
                  </a:lnTo>
                  <a:lnTo>
                    <a:pt x="1177" y="50"/>
                  </a:lnTo>
                  <a:lnTo>
                    <a:pt x="1161" y="25"/>
                  </a:lnTo>
                  <a:lnTo>
                    <a:pt x="1145" y="7"/>
                  </a:lnTo>
                  <a:lnTo>
                    <a:pt x="1128" y="0"/>
                  </a:lnTo>
                  <a:lnTo>
                    <a:pt x="1109" y="0"/>
                  </a:lnTo>
                  <a:lnTo>
                    <a:pt x="1090" y="5"/>
                  </a:lnTo>
                  <a:lnTo>
                    <a:pt x="1072" y="15"/>
                  </a:lnTo>
                  <a:lnTo>
                    <a:pt x="1055" y="26"/>
                  </a:lnTo>
                  <a:lnTo>
                    <a:pt x="1041" y="37"/>
                  </a:lnTo>
                  <a:lnTo>
                    <a:pt x="1029" y="46"/>
                  </a:lnTo>
                  <a:lnTo>
                    <a:pt x="1014" y="63"/>
                  </a:lnTo>
                  <a:lnTo>
                    <a:pt x="1010" y="82"/>
                  </a:lnTo>
                  <a:lnTo>
                    <a:pt x="1012" y="100"/>
                  </a:lnTo>
                  <a:lnTo>
                    <a:pt x="1019" y="113"/>
                  </a:lnTo>
                  <a:lnTo>
                    <a:pt x="1024" y="124"/>
                  </a:lnTo>
                  <a:lnTo>
                    <a:pt x="1023" y="138"/>
                  </a:lnTo>
                  <a:lnTo>
                    <a:pt x="1018" y="154"/>
                  </a:lnTo>
                  <a:lnTo>
                    <a:pt x="1013" y="169"/>
                  </a:lnTo>
                  <a:lnTo>
                    <a:pt x="1017" y="175"/>
                  </a:lnTo>
                  <a:lnTo>
                    <a:pt x="1028" y="174"/>
                  </a:lnTo>
                  <a:lnTo>
                    <a:pt x="1037" y="173"/>
                  </a:lnTo>
                  <a:lnTo>
                    <a:pt x="1041" y="175"/>
                  </a:lnTo>
                  <a:lnTo>
                    <a:pt x="1041" y="180"/>
                  </a:lnTo>
                  <a:lnTo>
                    <a:pt x="1043" y="186"/>
                  </a:lnTo>
                  <a:lnTo>
                    <a:pt x="1047" y="193"/>
                  </a:lnTo>
                  <a:lnTo>
                    <a:pt x="1053" y="200"/>
                  </a:lnTo>
                  <a:lnTo>
                    <a:pt x="1057" y="208"/>
                  </a:lnTo>
                  <a:lnTo>
                    <a:pt x="1065" y="211"/>
                  </a:lnTo>
                  <a:lnTo>
                    <a:pt x="1071" y="212"/>
                  </a:lnTo>
                  <a:lnTo>
                    <a:pt x="1075" y="209"/>
                  </a:lnTo>
                  <a:lnTo>
                    <a:pt x="1085" y="203"/>
                  </a:lnTo>
                  <a:lnTo>
                    <a:pt x="1094" y="206"/>
                  </a:lnTo>
                  <a:lnTo>
                    <a:pt x="1102" y="216"/>
                  </a:lnTo>
                  <a:lnTo>
                    <a:pt x="1106" y="228"/>
                  </a:lnTo>
                  <a:lnTo>
                    <a:pt x="1081" y="264"/>
                  </a:lnTo>
                  <a:lnTo>
                    <a:pt x="1084" y="264"/>
                  </a:lnTo>
                  <a:lnTo>
                    <a:pt x="1089" y="266"/>
                  </a:lnTo>
                  <a:lnTo>
                    <a:pt x="1094" y="270"/>
                  </a:lnTo>
                  <a:lnTo>
                    <a:pt x="1099" y="279"/>
                  </a:lnTo>
                  <a:lnTo>
                    <a:pt x="1099" y="285"/>
                  </a:lnTo>
                  <a:lnTo>
                    <a:pt x="1096" y="293"/>
                  </a:lnTo>
                  <a:lnTo>
                    <a:pt x="1087" y="301"/>
                  </a:lnTo>
                  <a:lnTo>
                    <a:pt x="1078" y="309"/>
                  </a:lnTo>
                  <a:lnTo>
                    <a:pt x="1067" y="316"/>
                  </a:lnTo>
                  <a:lnTo>
                    <a:pt x="1056" y="323"/>
                  </a:lnTo>
                  <a:lnTo>
                    <a:pt x="1047" y="328"/>
                  </a:lnTo>
                  <a:lnTo>
                    <a:pt x="1038" y="332"/>
                  </a:lnTo>
                  <a:lnTo>
                    <a:pt x="1037" y="330"/>
                  </a:lnTo>
                  <a:lnTo>
                    <a:pt x="1034" y="328"/>
                  </a:lnTo>
                  <a:lnTo>
                    <a:pt x="1028" y="324"/>
                  </a:lnTo>
                  <a:lnTo>
                    <a:pt x="1022" y="320"/>
                  </a:lnTo>
                  <a:lnTo>
                    <a:pt x="1014" y="312"/>
                  </a:lnTo>
                  <a:lnTo>
                    <a:pt x="1008" y="303"/>
                  </a:lnTo>
                  <a:lnTo>
                    <a:pt x="1002" y="292"/>
                  </a:lnTo>
                  <a:lnTo>
                    <a:pt x="998" y="279"/>
                  </a:lnTo>
                  <a:lnTo>
                    <a:pt x="993" y="267"/>
                  </a:lnTo>
                  <a:lnTo>
                    <a:pt x="987" y="258"/>
                  </a:lnTo>
                  <a:lnTo>
                    <a:pt x="979" y="250"/>
                  </a:lnTo>
                  <a:lnTo>
                    <a:pt x="969" y="244"/>
                  </a:lnTo>
                  <a:lnTo>
                    <a:pt x="958" y="241"/>
                  </a:lnTo>
                  <a:lnTo>
                    <a:pt x="948" y="239"/>
                  </a:lnTo>
                  <a:lnTo>
                    <a:pt x="937" y="236"/>
                  </a:lnTo>
                  <a:lnTo>
                    <a:pt x="927" y="234"/>
                  </a:lnTo>
                  <a:lnTo>
                    <a:pt x="927" y="231"/>
                  </a:lnTo>
                  <a:lnTo>
                    <a:pt x="926" y="224"/>
                  </a:lnTo>
                  <a:lnTo>
                    <a:pt x="924" y="215"/>
                  </a:lnTo>
                  <a:lnTo>
                    <a:pt x="921" y="205"/>
                  </a:lnTo>
                  <a:lnTo>
                    <a:pt x="925" y="197"/>
                  </a:lnTo>
                  <a:lnTo>
                    <a:pt x="934" y="188"/>
                  </a:lnTo>
                  <a:lnTo>
                    <a:pt x="943" y="179"/>
                  </a:lnTo>
                  <a:lnTo>
                    <a:pt x="946" y="166"/>
                  </a:lnTo>
                  <a:lnTo>
                    <a:pt x="945" y="155"/>
                  </a:lnTo>
                  <a:lnTo>
                    <a:pt x="943" y="142"/>
                  </a:lnTo>
                  <a:lnTo>
                    <a:pt x="939" y="126"/>
                  </a:lnTo>
                  <a:lnTo>
                    <a:pt x="933" y="109"/>
                  </a:lnTo>
                  <a:lnTo>
                    <a:pt x="926" y="91"/>
                  </a:lnTo>
                  <a:lnTo>
                    <a:pt x="914" y="75"/>
                  </a:lnTo>
                  <a:lnTo>
                    <a:pt x="900" y="61"/>
                  </a:lnTo>
                  <a:lnTo>
                    <a:pt x="882" y="49"/>
                  </a:lnTo>
                  <a:lnTo>
                    <a:pt x="862" y="43"/>
                  </a:lnTo>
                  <a:lnTo>
                    <a:pt x="844" y="43"/>
                  </a:lnTo>
                  <a:lnTo>
                    <a:pt x="827" y="49"/>
                  </a:lnTo>
                  <a:lnTo>
                    <a:pt x="813" y="57"/>
                  </a:lnTo>
                  <a:lnTo>
                    <a:pt x="799" y="69"/>
                  </a:lnTo>
                  <a:lnTo>
                    <a:pt x="790" y="83"/>
                  </a:lnTo>
                  <a:lnTo>
                    <a:pt x="780" y="98"/>
                  </a:lnTo>
                  <a:lnTo>
                    <a:pt x="774" y="113"/>
                  </a:lnTo>
                  <a:lnTo>
                    <a:pt x="766" y="142"/>
                  </a:lnTo>
                  <a:lnTo>
                    <a:pt x="765" y="165"/>
                  </a:lnTo>
                  <a:lnTo>
                    <a:pt x="772" y="182"/>
                  </a:lnTo>
                  <a:lnTo>
                    <a:pt x="786" y="193"/>
                  </a:lnTo>
                  <a:lnTo>
                    <a:pt x="790" y="194"/>
                  </a:lnTo>
                  <a:lnTo>
                    <a:pt x="792" y="196"/>
                  </a:lnTo>
                  <a:lnTo>
                    <a:pt x="795" y="197"/>
                  </a:lnTo>
                  <a:lnTo>
                    <a:pt x="796" y="197"/>
                  </a:lnTo>
                  <a:lnTo>
                    <a:pt x="795" y="197"/>
                  </a:lnTo>
                  <a:lnTo>
                    <a:pt x="795" y="198"/>
                  </a:lnTo>
                  <a:lnTo>
                    <a:pt x="795" y="200"/>
                  </a:lnTo>
                  <a:lnTo>
                    <a:pt x="796" y="203"/>
                  </a:lnTo>
                  <a:lnTo>
                    <a:pt x="797" y="211"/>
                  </a:lnTo>
                  <a:lnTo>
                    <a:pt x="792" y="219"/>
                  </a:lnTo>
                  <a:lnTo>
                    <a:pt x="785" y="229"/>
                  </a:lnTo>
                  <a:lnTo>
                    <a:pt x="777" y="240"/>
                  </a:lnTo>
                  <a:lnTo>
                    <a:pt x="758" y="240"/>
                  </a:lnTo>
                  <a:lnTo>
                    <a:pt x="742" y="246"/>
                  </a:lnTo>
                  <a:lnTo>
                    <a:pt x="729" y="256"/>
                  </a:lnTo>
                  <a:lnTo>
                    <a:pt x="721" y="271"/>
                  </a:lnTo>
                  <a:lnTo>
                    <a:pt x="715" y="287"/>
                  </a:lnTo>
                  <a:lnTo>
                    <a:pt x="711" y="304"/>
                  </a:lnTo>
                  <a:lnTo>
                    <a:pt x="712" y="321"/>
                  </a:lnTo>
                  <a:lnTo>
                    <a:pt x="716" y="335"/>
                  </a:lnTo>
                  <a:lnTo>
                    <a:pt x="713" y="335"/>
                  </a:lnTo>
                  <a:lnTo>
                    <a:pt x="709" y="336"/>
                  </a:lnTo>
                  <a:lnTo>
                    <a:pt x="703" y="340"/>
                  </a:lnTo>
                  <a:lnTo>
                    <a:pt x="695" y="347"/>
                  </a:lnTo>
                  <a:lnTo>
                    <a:pt x="691" y="342"/>
                  </a:lnTo>
                  <a:lnTo>
                    <a:pt x="686" y="339"/>
                  </a:lnTo>
                  <a:lnTo>
                    <a:pt x="682" y="338"/>
                  </a:lnTo>
                  <a:lnTo>
                    <a:pt x="678" y="338"/>
                  </a:lnTo>
                  <a:lnTo>
                    <a:pt x="673" y="338"/>
                  </a:lnTo>
                  <a:lnTo>
                    <a:pt x="668" y="340"/>
                  </a:lnTo>
                  <a:lnTo>
                    <a:pt x="662" y="341"/>
                  </a:lnTo>
                  <a:lnTo>
                    <a:pt x="655" y="343"/>
                  </a:lnTo>
                  <a:lnTo>
                    <a:pt x="625" y="277"/>
                  </a:lnTo>
                  <a:lnTo>
                    <a:pt x="603" y="289"/>
                  </a:lnTo>
                  <a:lnTo>
                    <a:pt x="605" y="291"/>
                  </a:lnTo>
                  <a:lnTo>
                    <a:pt x="607" y="296"/>
                  </a:lnTo>
                  <a:lnTo>
                    <a:pt x="612" y="303"/>
                  </a:lnTo>
                  <a:lnTo>
                    <a:pt x="618" y="312"/>
                  </a:lnTo>
                  <a:lnTo>
                    <a:pt x="624" y="323"/>
                  </a:lnTo>
                  <a:lnTo>
                    <a:pt x="630" y="334"/>
                  </a:lnTo>
                  <a:lnTo>
                    <a:pt x="637" y="345"/>
                  </a:lnTo>
                  <a:lnTo>
                    <a:pt x="643" y="353"/>
                  </a:lnTo>
                  <a:lnTo>
                    <a:pt x="633" y="360"/>
                  </a:lnTo>
                  <a:lnTo>
                    <a:pt x="631" y="376"/>
                  </a:lnTo>
                  <a:lnTo>
                    <a:pt x="636" y="396"/>
                  </a:lnTo>
                  <a:lnTo>
                    <a:pt x="645" y="415"/>
                  </a:lnTo>
                  <a:lnTo>
                    <a:pt x="543" y="415"/>
                  </a:lnTo>
                  <a:lnTo>
                    <a:pt x="578" y="338"/>
                  </a:lnTo>
                  <a:lnTo>
                    <a:pt x="486" y="258"/>
                  </a:lnTo>
                  <a:lnTo>
                    <a:pt x="400" y="402"/>
                  </a:lnTo>
                  <a:lnTo>
                    <a:pt x="397" y="402"/>
                  </a:lnTo>
                  <a:lnTo>
                    <a:pt x="388" y="402"/>
                  </a:lnTo>
                  <a:lnTo>
                    <a:pt x="376" y="402"/>
                  </a:lnTo>
                  <a:lnTo>
                    <a:pt x="362" y="401"/>
                  </a:lnTo>
                  <a:lnTo>
                    <a:pt x="347" y="401"/>
                  </a:lnTo>
                  <a:lnTo>
                    <a:pt x="330" y="400"/>
                  </a:lnTo>
                  <a:lnTo>
                    <a:pt x="316" y="398"/>
                  </a:lnTo>
                  <a:lnTo>
                    <a:pt x="305" y="396"/>
                  </a:lnTo>
                  <a:lnTo>
                    <a:pt x="301" y="378"/>
                  </a:lnTo>
                  <a:lnTo>
                    <a:pt x="294" y="348"/>
                  </a:lnTo>
                  <a:lnTo>
                    <a:pt x="284" y="320"/>
                  </a:lnTo>
                  <a:lnTo>
                    <a:pt x="274" y="301"/>
                  </a:lnTo>
                  <a:lnTo>
                    <a:pt x="274" y="296"/>
                  </a:lnTo>
                  <a:lnTo>
                    <a:pt x="274" y="286"/>
                  </a:lnTo>
                  <a:lnTo>
                    <a:pt x="277" y="275"/>
                  </a:lnTo>
                  <a:lnTo>
                    <a:pt x="288" y="270"/>
                  </a:lnTo>
                  <a:lnTo>
                    <a:pt x="295" y="270"/>
                  </a:lnTo>
                  <a:lnTo>
                    <a:pt x="304" y="272"/>
                  </a:lnTo>
                  <a:lnTo>
                    <a:pt x="312" y="277"/>
                  </a:lnTo>
                  <a:lnTo>
                    <a:pt x="320" y="281"/>
                  </a:lnTo>
                  <a:lnTo>
                    <a:pt x="329" y="286"/>
                  </a:lnTo>
                  <a:lnTo>
                    <a:pt x="335" y="290"/>
                  </a:lnTo>
                  <a:lnTo>
                    <a:pt x="339" y="292"/>
                  </a:lnTo>
                  <a:lnTo>
                    <a:pt x="342" y="291"/>
                  </a:lnTo>
                  <a:lnTo>
                    <a:pt x="345" y="285"/>
                  </a:lnTo>
                  <a:lnTo>
                    <a:pt x="350" y="280"/>
                  </a:lnTo>
                  <a:lnTo>
                    <a:pt x="357" y="278"/>
                  </a:lnTo>
                  <a:lnTo>
                    <a:pt x="363" y="277"/>
                  </a:lnTo>
                  <a:lnTo>
                    <a:pt x="369" y="273"/>
                  </a:lnTo>
                  <a:lnTo>
                    <a:pt x="374" y="265"/>
                  </a:lnTo>
                  <a:lnTo>
                    <a:pt x="378" y="256"/>
                  </a:lnTo>
                  <a:lnTo>
                    <a:pt x="379" y="253"/>
                  </a:lnTo>
                  <a:lnTo>
                    <a:pt x="384" y="254"/>
                  </a:lnTo>
                  <a:lnTo>
                    <a:pt x="392" y="254"/>
                  </a:lnTo>
                  <a:lnTo>
                    <a:pt x="399" y="253"/>
                  </a:lnTo>
                  <a:lnTo>
                    <a:pt x="400" y="248"/>
                  </a:lnTo>
                  <a:lnTo>
                    <a:pt x="399" y="239"/>
                  </a:lnTo>
                  <a:lnTo>
                    <a:pt x="400" y="228"/>
                  </a:lnTo>
                  <a:lnTo>
                    <a:pt x="403" y="216"/>
                  </a:lnTo>
                  <a:lnTo>
                    <a:pt x="406" y="202"/>
                  </a:lnTo>
                  <a:lnTo>
                    <a:pt x="410" y="197"/>
                  </a:lnTo>
                  <a:lnTo>
                    <a:pt x="416" y="196"/>
                  </a:lnTo>
                  <a:lnTo>
                    <a:pt x="423" y="196"/>
                  </a:lnTo>
                  <a:lnTo>
                    <a:pt x="431" y="193"/>
                  </a:lnTo>
                  <a:lnTo>
                    <a:pt x="436" y="188"/>
                  </a:lnTo>
                  <a:lnTo>
                    <a:pt x="437" y="176"/>
                  </a:lnTo>
                  <a:lnTo>
                    <a:pt x="433" y="156"/>
                  </a:lnTo>
                  <a:lnTo>
                    <a:pt x="419" y="126"/>
                  </a:lnTo>
                  <a:lnTo>
                    <a:pt x="402" y="97"/>
                  </a:lnTo>
                  <a:lnTo>
                    <a:pt x="381" y="77"/>
                  </a:lnTo>
                  <a:lnTo>
                    <a:pt x="361" y="68"/>
                  </a:lnTo>
                  <a:lnTo>
                    <a:pt x="341" y="66"/>
                  </a:lnTo>
                  <a:lnTo>
                    <a:pt x="320" y="68"/>
                  </a:lnTo>
                  <a:lnTo>
                    <a:pt x="302" y="74"/>
                  </a:lnTo>
                  <a:lnTo>
                    <a:pt x="287" y="80"/>
                  </a:lnTo>
                  <a:lnTo>
                    <a:pt x="275" y="83"/>
                  </a:lnTo>
                  <a:lnTo>
                    <a:pt x="261" y="97"/>
                  </a:lnTo>
                  <a:lnTo>
                    <a:pt x="255" y="118"/>
                  </a:lnTo>
                  <a:lnTo>
                    <a:pt x="253" y="141"/>
                  </a:lnTo>
                  <a:lnTo>
                    <a:pt x="256" y="156"/>
                  </a:lnTo>
                  <a:lnTo>
                    <a:pt x="253" y="166"/>
                  </a:lnTo>
                  <a:lnTo>
                    <a:pt x="246" y="173"/>
                  </a:lnTo>
                  <a:lnTo>
                    <a:pt x="238" y="181"/>
                  </a:lnTo>
                  <a:lnTo>
                    <a:pt x="234" y="191"/>
                  </a:lnTo>
                  <a:lnTo>
                    <a:pt x="215" y="169"/>
                  </a:lnTo>
                  <a:lnTo>
                    <a:pt x="213" y="172"/>
                  </a:lnTo>
                  <a:lnTo>
                    <a:pt x="208" y="179"/>
                  </a:lnTo>
                  <a:lnTo>
                    <a:pt x="202" y="188"/>
                  </a:lnTo>
                  <a:lnTo>
                    <a:pt x="197" y="197"/>
                  </a:lnTo>
                  <a:lnTo>
                    <a:pt x="185" y="187"/>
                  </a:lnTo>
                  <a:lnTo>
                    <a:pt x="171" y="186"/>
                  </a:lnTo>
                  <a:lnTo>
                    <a:pt x="157" y="190"/>
                  </a:lnTo>
                  <a:lnTo>
                    <a:pt x="142" y="198"/>
                  </a:lnTo>
                  <a:lnTo>
                    <a:pt x="128" y="209"/>
                  </a:lnTo>
                  <a:lnTo>
                    <a:pt x="115" y="222"/>
                  </a:lnTo>
                  <a:lnTo>
                    <a:pt x="104" y="234"/>
                  </a:lnTo>
                  <a:lnTo>
                    <a:pt x="95" y="246"/>
                  </a:lnTo>
                  <a:lnTo>
                    <a:pt x="79" y="264"/>
                  </a:lnTo>
                  <a:lnTo>
                    <a:pt x="62" y="285"/>
                  </a:lnTo>
                  <a:lnTo>
                    <a:pt x="46" y="309"/>
                  </a:lnTo>
                  <a:lnTo>
                    <a:pt x="30" y="334"/>
                  </a:lnTo>
                  <a:lnTo>
                    <a:pt x="17" y="358"/>
                  </a:lnTo>
                  <a:lnTo>
                    <a:pt x="6" y="380"/>
                  </a:lnTo>
                  <a:lnTo>
                    <a:pt x="0" y="401"/>
                  </a:lnTo>
                  <a:lnTo>
                    <a:pt x="0" y="415"/>
                  </a:lnTo>
                  <a:lnTo>
                    <a:pt x="0" y="780"/>
                  </a:lnTo>
                  <a:lnTo>
                    <a:pt x="406" y="780"/>
                  </a:lnTo>
                  <a:lnTo>
                    <a:pt x="995" y="780"/>
                  </a:lnTo>
                  <a:lnTo>
                    <a:pt x="1337" y="780"/>
                  </a:lnTo>
                  <a:lnTo>
                    <a:pt x="1337" y="415"/>
                  </a:lnTo>
                  <a:lnTo>
                    <a:pt x="1333" y="415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6638925" y="5286375"/>
            <a:ext cx="1252538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59595"/>
                </a:solidFill>
                <a:latin typeface="Arial" charset="0"/>
              </a:rPr>
              <a:t>people</a:t>
            </a:r>
          </a:p>
        </p:txBody>
      </p:sp>
      <p:sp>
        <p:nvSpPr>
          <p:cNvPr id="176545" name="Rectangle 417"/>
          <p:cNvSpPr>
            <a:spLocks noChangeArrowheads="1"/>
          </p:cNvSpPr>
          <p:nvPr/>
        </p:nvSpPr>
        <p:spPr bwMode="auto">
          <a:xfrm>
            <a:off x="1147763" y="3924300"/>
            <a:ext cx="166687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59595"/>
                </a:solidFill>
                <a:latin typeface="Arial" charset="0"/>
              </a:rPr>
              <a:t>hardware</a:t>
            </a:r>
          </a:p>
        </p:txBody>
      </p:sp>
      <p:pic>
        <p:nvPicPr>
          <p:cNvPr id="176546" name="Picture 418" descr="arcg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1684338"/>
            <a:ext cx="1344612" cy="1622425"/>
          </a:xfrm>
          <a:prstGeom prst="rect">
            <a:avLst/>
          </a:prstGeom>
          <a:noFill/>
        </p:spPr>
      </p:pic>
      <p:pic>
        <p:nvPicPr>
          <p:cNvPr id="176547" name="Picture 419" descr="del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588" y="4489450"/>
            <a:ext cx="1927225" cy="1927225"/>
          </a:xfrm>
          <a:prstGeom prst="rect">
            <a:avLst/>
          </a:prstGeom>
          <a:noFill/>
        </p:spPr>
      </p:pic>
      <p:pic>
        <p:nvPicPr>
          <p:cNvPr id="176549" name="Picture 421" descr="methodsfl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1700" y="2074863"/>
            <a:ext cx="1916113" cy="2165350"/>
          </a:xfrm>
          <a:prstGeom prst="rect">
            <a:avLst/>
          </a:prstGeom>
          <a:noFill/>
        </p:spPr>
      </p:pic>
      <p:pic>
        <p:nvPicPr>
          <p:cNvPr id="176551" name="Picture 423" descr="d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5863" y="4910138"/>
            <a:ext cx="1728787" cy="176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1447800" y="2794000"/>
            <a:ext cx="7302500" cy="74295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b="0" dirty="0">
                <a:solidFill>
                  <a:schemeClr val="accent1"/>
                </a:solidFill>
                <a:effectLst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8288" y="190500"/>
            <a:ext cx="8540750" cy="784225"/>
          </a:xfrm>
        </p:spPr>
        <p:txBody>
          <a:bodyPr/>
          <a:lstStyle/>
          <a:p>
            <a:r>
              <a:rPr lang="en-US" b="0">
                <a:solidFill>
                  <a:srgbClr val="A3A3A3"/>
                </a:solidFill>
                <a:effectLst/>
              </a:rPr>
              <a:t>Types of datasets</a:t>
            </a:r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013" y="1387475"/>
            <a:ext cx="2552700" cy="936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457200" y="1262063"/>
            <a:ext cx="3114675" cy="138499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entury Gothic" pitchFamily="48" charset="0"/>
              </a:rPr>
              <a:t>Vector</a:t>
            </a:r>
            <a:r>
              <a:rPr lang="en-US" sz="2800" dirty="0">
                <a:solidFill>
                  <a:srgbClr val="A3A3A3"/>
                </a:solidFill>
                <a:latin typeface="Century Gothic" pitchFamily="48" charset="0"/>
              </a:rPr>
              <a:t> formats</a:t>
            </a:r>
          </a:p>
          <a:p>
            <a:r>
              <a:rPr lang="en-US" sz="2800" dirty="0">
                <a:solidFill>
                  <a:srgbClr val="A3A3A3"/>
                </a:solidFill>
                <a:latin typeface="Century Gothic" pitchFamily="48" charset="0"/>
              </a:rPr>
              <a:t>(“feature classes”)</a:t>
            </a:r>
          </a:p>
        </p:txBody>
      </p:sp>
      <p:pic>
        <p:nvPicPr>
          <p:cNvPr id="181262" name="Picture 14" descr="point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0" y="2987675"/>
            <a:ext cx="5324475" cy="3513138"/>
          </a:xfrm>
          <a:prstGeom prst="rect">
            <a:avLst/>
          </a:prstGeom>
          <a:noFill/>
        </p:spPr>
      </p:pic>
      <p:pic>
        <p:nvPicPr>
          <p:cNvPr id="181263" name="Picture 15" descr="bnwsh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2350" y="2498725"/>
            <a:ext cx="5272088" cy="4213225"/>
          </a:xfrm>
          <a:prstGeom prst="rect">
            <a:avLst/>
          </a:prstGeom>
          <a:noFill/>
        </p:spPr>
      </p:pic>
      <p:pic>
        <p:nvPicPr>
          <p:cNvPr id="181264" name="Picture 16" descr="polyfi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9375" y="2755900"/>
            <a:ext cx="2833688" cy="3790950"/>
          </a:xfrm>
          <a:prstGeom prst="rect">
            <a:avLst/>
          </a:prstGeom>
          <a:noFill/>
        </p:spPr>
      </p:pic>
      <p:sp>
        <p:nvSpPr>
          <p:cNvPr id="181265" name="Rectangle 17"/>
          <p:cNvSpPr>
            <a:spLocks noChangeArrowheads="1"/>
          </p:cNvSpPr>
          <p:nvPr/>
        </p:nvSpPr>
        <p:spPr bwMode="auto">
          <a:xfrm>
            <a:off x="533400" y="3414713"/>
            <a:ext cx="1212850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  <a:latin typeface="Century Gothic" pitchFamily="48" charset="0"/>
              </a:rPr>
              <a:t>Points</a:t>
            </a:r>
            <a:endParaRPr lang="en-US" sz="2800" dirty="0">
              <a:solidFill>
                <a:srgbClr val="A3A3A3"/>
              </a:solidFill>
              <a:latin typeface="Century Gothic" pitchFamily="48" charset="0"/>
            </a:endParaRPr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457200" y="4268788"/>
            <a:ext cx="3200400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DD60B"/>
                </a:solidFill>
                <a:latin typeface="Century Gothic" pitchFamily="48" charset="0"/>
              </a:rPr>
              <a:t>Lines  (”arcs”)</a:t>
            </a:r>
            <a:endParaRPr lang="en-US" sz="2800" dirty="0">
              <a:solidFill>
                <a:srgbClr val="A3A3A3"/>
              </a:solidFill>
              <a:latin typeface="Century Gothic" pitchFamily="48" charset="0"/>
            </a:endParaRPr>
          </a:p>
        </p:txBody>
      </p:sp>
      <p:sp>
        <p:nvSpPr>
          <p:cNvPr id="181267" name="Rectangle 19"/>
          <p:cNvSpPr>
            <a:spLocks noChangeArrowheads="1"/>
          </p:cNvSpPr>
          <p:nvPr/>
        </p:nvSpPr>
        <p:spPr bwMode="auto">
          <a:xfrm>
            <a:off x="609600" y="5189538"/>
            <a:ext cx="30702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itchFamily="48" charset="0"/>
              </a:rPr>
              <a:t>Polygons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5" grpId="0"/>
      <p:bldP spid="181266" grpId="0"/>
      <p:bldP spid="181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A3A3A3"/>
                </a:solidFill>
                <a:effectLst/>
              </a:rPr>
              <a:t>Types of datasets</a:t>
            </a:r>
          </a:p>
        </p:txBody>
      </p:sp>
      <p:pic>
        <p:nvPicPr>
          <p:cNvPr id="223239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552575"/>
            <a:ext cx="2887663" cy="1257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3240" name="Rectangle 1032"/>
          <p:cNvSpPr>
            <a:spLocks noChangeArrowheads="1"/>
          </p:cNvSpPr>
          <p:nvPr/>
        </p:nvSpPr>
        <p:spPr bwMode="auto">
          <a:xfrm>
            <a:off x="612775" y="1771650"/>
            <a:ext cx="45720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3DD60B"/>
                </a:solidFill>
                <a:latin typeface="Century Gothic" pitchFamily="48" charset="0"/>
              </a:rPr>
              <a:t>Raster</a:t>
            </a:r>
            <a:r>
              <a:rPr lang="en-US" sz="2800">
                <a:solidFill>
                  <a:srgbClr val="A3A3A3"/>
                </a:solidFill>
                <a:latin typeface="Century Gothic" pitchFamily="48" charset="0"/>
              </a:rPr>
              <a:t> formats</a:t>
            </a:r>
          </a:p>
          <a:p>
            <a:pPr lvl="1"/>
            <a:r>
              <a:rPr lang="en-US" sz="2800">
                <a:solidFill>
                  <a:srgbClr val="A3A3A3"/>
                </a:solidFill>
                <a:latin typeface="Century Gothic" pitchFamily="48" charset="0"/>
              </a:rPr>
              <a:t>Matrices of square cells (grids, pixels)</a:t>
            </a:r>
          </a:p>
        </p:txBody>
      </p:sp>
      <p:pic>
        <p:nvPicPr>
          <p:cNvPr id="223241" name="Picture 1033" descr="rast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7075" y="3527425"/>
            <a:ext cx="5375275" cy="2940050"/>
          </a:xfrm>
          <a:prstGeom prst="rect">
            <a:avLst/>
          </a:prstGeom>
          <a:noFill/>
        </p:spPr>
      </p:pic>
      <p:pic>
        <p:nvPicPr>
          <p:cNvPr id="223243" name="Picture 1035" descr="raster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813" y="3263900"/>
            <a:ext cx="2787650" cy="3271838"/>
          </a:xfrm>
          <a:prstGeom prst="rect">
            <a:avLst/>
          </a:prstGeom>
          <a:noFill/>
        </p:spPr>
      </p:pic>
      <p:pic>
        <p:nvPicPr>
          <p:cNvPr id="223244" name="Picture 1036" descr="raster2"/>
          <p:cNvPicPr>
            <a:picLocks noChangeAspect="1" noChangeArrowheads="1"/>
          </p:cNvPicPr>
          <p:nvPr/>
        </p:nvPicPr>
        <p:blipFill>
          <a:blip r:embed="rId4"/>
          <a:srcRect l="21677" t="38229" r="58536" b="30130"/>
          <a:stretch>
            <a:fillRect/>
          </a:stretch>
        </p:blipFill>
        <p:spPr bwMode="auto">
          <a:xfrm>
            <a:off x="2776538" y="3419475"/>
            <a:ext cx="3694112" cy="323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290513" y="274638"/>
            <a:ext cx="8540750" cy="742950"/>
          </a:xfrm>
        </p:spPr>
        <p:txBody>
          <a:bodyPr/>
          <a:lstStyle/>
          <a:p>
            <a:r>
              <a:rPr lang="en-US" b="0">
                <a:solidFill>
                  <a:srgbClr val="A3A3A3"/>
                </a:solidFill>
                <a:effectLst/>
              </a:rPr>
              <a:t>Types of datasets</a:t>
            </a:r>
          </a:p>
        </p:txBody>
      </p:sp>
      <p:sp>
        <p:nvSpPr>
          <p:cNvPr id="225284" name="Rectangle 1028"/>
          <p:cNvSpPr>
            <a:spLocks noChangeArrowheads="1"/>
          </p:cNvSpPr>
          <p:nvPr/>
        </p:nvSpPr>
        <p:spPr bwMode="auto">
          <a:xfrm>
            <a:off x="620713" y="1841500"/>
            <a:ext cx="45720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3DD60B"/>
                </a:solidFill>
                <a:latin typeface="Century Gothic" pitchFamily="48" charset="0"/>
              </a:rPr>
              <a:t>Attribute tables: </a:t>
            </a:r>
          </a:p>
          <a:p>
            <a:r>
              <a:rPr lang="en-US" sz="2800">
                <a:solidFill>
                  <a:srgbClr val="A3A3A3"/>
                </a:solidFill>
                <a:latin typeface="Century Gothic" pitchFamily="48" charset="0"/>
              </a:rPr>
              <a:t>tables of data describing spatial features</a:t>
            </a:r>
          </a:p>
        </p:txBody>
      </p:sp>
      <p:pic>
        <p:nvPicPr>
          <p:cNvPr id="225289" name="Picture 1033" descr="cities_d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3578225"/>
            <a:ext cx="3932237" cy="3132138"/>
          </a:xfrm>
          <a:prstGeom prst="rect">
            <a:avLst/>
          </a:prstGeom>
          <a:noFill/>
        </p:spPr>
      </p:pic>
      <p:grpSp>
        <p:nvGrpSpPr>
          <p:cNvPr id="2" name="Group 1036"/>
          <p:cNvGrpSpPr>
            <a:grpSpLocks/>
          </p:cNvGrpSpPr>
          <p:nvPr/>
        </p:nvGrpSpPr>
        <p:grpSpPr bwMode="auto">
          <a:xfrm>
            <a:off x="1398588" y="1333500"/>
            <a:ext cx="7367587" cy="3729038"/>
            <a:chOff x="881" y="840"/>
            <a:chExt cx="4641" cy="2349"/>
          </a:xfrm>
        </p:grpSpPr>
        <p:pic>
          <p:nvPicPr>
            <p:cNvPr id="225288" name="Picture 1032" descr="citie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5" y="840"/>
              <a:ext cx="1997" cy="1591"/>
            </a:xfrm>
            <a:prstGeom prst="rect">
              <a:avLst/>
            </a:prstGeom>
            <a:noFill/>
          </p:spPr>
        </p:pic>
        <p:sp>
          <p:nvSpPr>
            <p:cNvPr id="225290" name="Line 1034"/>
            <p:cNvSpPr>
              <a:spLocks noChangeShapeType="1"/>
            </p:cNvSpPr>
            <p:nvPr/>
          </p:nvSpPr>
          <p:spPr bwMode="auto">
            <a:xfrm flipH="1">
              <a:off x="2498" y="1321"/>
              <a:ext cx="2236" cy="180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291" name="Rectangle 1035"/>
            <p:cNvSpPr>
              <a:spLocks noChangeArrowheads="1"/>
            </p:cNvSpPr>
            <p:nvPr/>
          </p:nvSpPr>
          <p:spPr bwMode="auto">
            <a:xfrm>
              <a:off x="881" y="3079"/>
              <a:ext cx="2301" cy="11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GIS Data Types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data:</a:t>
            </a:r>
          </a:p>
          <a:p>
            <a:pPr lvl="1" eaLnBrk="1" hangingPunct="1"/>
            <a:r>
              <a:rPr lang="en-US" sz="2000" smtClean="0"/>
              <a:t> describes the absolute and relative location of geographic features.</a:t>
            </a:r>
          </a:p>
          <a:p>
            <a:pPr eaLnBrk="1" hangingPunct="1"/>
            <a:r>
              <a:rPr lang="en-US" smtClean="0"/>
              <a:t>Attribute data:</a:t>
            </a:r>
          </a:p>
          <a:p>
            <a:pPr lvl="1" eaLnBrk="1" hangingPunct="1"/>
            <a:r>
              <a:rPr lang="en-US" sz="2000" smtClean="0"/>
              <a:t>describes characteristics of the spatial features.</a:t>
            </a:r>
          </a:p>
          <a:p>
            <a:pPr lvl="1" eaLnBrk="1" hangingPunct="1"/>
            <a:r>
              <a:rPr lang="en-US" sz="2000" smtClean="0"/>
              <a:t>quantitative and/or qualitative</a:t>
            </a:r>
          </a:p>
          <a:p>
            <a:pPr lvl="1" eaLnBrk="1" hangingPunct="1"/>
            <a:r>
              <a:rPr lang="en-US" sz="2000" smtClean="0"/>
              <a:t>attribute data is often referred to as tabular data.</a:t>
            </a:r>
          </a:p>
        </p:txBody>
      </p:sp>
      <p:pic>
        <p:nvPicPr>
          <p:cNvPr id="10244" name="Picture 4" descr="airport_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3581400"/>
            <a:ext cx="4038600" cy="245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data: Vector vs Raster</a:t>
            </a:r>
          </a:p>
        </p:txBody>
      </p:sp>
      <p:pic>
        <p:nvPicPr>
          <p:cNvPr id="11267" name="Picture 4" descr="real_raster_vector_laye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371600"/>
            <a:ext cx="4738688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8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533400" y="2794000"/>
            <a:ext cx="8216900" cy="742950"/>
          </a:xfrm>
          <a:noFill/>
          <a:ln/>
        </p:spPr>
        <p:txBody>
          <a:bodyPr/>
          <a:lstStyle/>
          <a:p>
            <a:pPr algn="l"/>
            <a:r>
              <a:rPr lang="en-US" b="0" dirty="0">
                <a:solidFill>
                  <a:schemeClr val="accent1"/>
                </a:solidFill>
                <a:effectLst/>
              </a:rPr>
              <a:t>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On-screen Show (4:3)</PresentationFormat>
  <Paragraphs>66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Introduction to GIS  and ArcGIS</vt:lpstr>
      <vt:lpstr>A GIS integrates five basic components</vt:lpstr>
      <vt:lpstr>Data</vt:lpstr>
      <vt:lpstr>Types of datasets</vt:lpstr>
      <vt:lpstr>Types of datasets</vt:lpstr>
      <vt:lpstr>Types of datasets</vt:lpstr>
      <vt:lpstr>GIS Data Types </vt:lpstr>
      <vt:lpstr>Spatial data: Vector vs Raster</vt:lpstr>
      <vt:lpstr>Methods</vt:lpstr>
      <vt:lpstr>Basic GIS Functions</vt:lpstr>
      <vt:lpstr>Capturing data</vt:lpstr>
      <vt:lpstr>Query</vt:lpstr>
      <vt:lpstr>Display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humaira</dc:creator>
  <cp:lastModifiedBy>humaira</cp:lastModifiedBy>
  <cp:revision>4</cp:revision>
  <dcterms:created xsi:type="dcterms:W3CDTF">2006-08-16T00:00:00Z</dcterms:created>
  <dcterms:modified xsi:type="dcterms:W3CDTF">2016-09-21T12:44:47Z</dcterms:modified>
</cp:coreProperties>
</file>